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z f" initials="xf" lastIdx="4" clrIdx="0">
    <p:extLst>
      <p:ext uri="{19B8F6BF-5375-455C-9EA6-DF929625EA0E}">
        <p15:presenceInfo xmlns:p15="http://schemas.microsoft.com/office/powerpoint/2012/main" xmlns="" userId="2abfdf0752630ec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015" autoAdjust="0"/>
    <p:restoredTop sz="94660"/>
  </p:normalViewPr>
  <p:slideViewPr>
    <p:cSldViewPr>
      <p:cViewPr>
        <p:scale>
          <a:sx n="90" d="100"/>
          <a:sy n="90" d="100"/>
        </p:scale>
        <p:origin x="-1116" y="23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Freeform 3"/>
          <p:cNvSpPr/>
          <p:nvPr/>
        </p:nvSpPr>
        <p:spPr>
          <a:xfrm flipV="1">
            <a:off x="237651" y="9292664"/>
            <a:ext cx="7248999" cy="45719"/>
          </a:xfrm>
          <a:custGeom>
            <a:avLst/>
            <a:gdLst>
              <a:gd name="connsiteX0" fmla="*/ 6350 w 6875957"/>
              <a:gd name="connsiteY0" fmla="*/ 6350 h 19050"/>
              <a:gd name="connsiteX1" fmla="*/ 6869607 w 6875957"/>
              <a:gd name="connsiteY1" fmla="*/ 6350 h 1905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</a:cxnLst>
            <a:rect l="l" t="t" r="r" b="b"/>
            <a:pathLst>
              <a:path w="6875957" h="19050">
                <a:moveTo>
                  <a:pt x="6350" y="6350"/>
                </a:moveTo>
                <a:lnTo>
                  <a:pt x="6869607" y="6350"/>
                </a:lnTo>
              </a:path>
            </a:pathLst>
          </a:custGeom>
          <a:ln w="12700">
            <a:solidFill>
              <a:srgbClr val="000000">
                <a:alpha val="100000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TextBox 1"/>
          <p:cNvSpPr txBox="1"/>
          <p:nvPr/>
        </p:nvSpPr>
        <p:spPr>
          <a:xfrm rot="5400000">
            <a:off x="6718300" y="1003300"/>
            <a:ext cx="1320800" cy="21590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700"/>
              </a:lnSpc>
              <a:tabLst/>
            </a:pPr>
            <a:r>
              <a:rPr lang="en-US" altLang="zh-CN" sz="1400" dirty="0">
                <a:solidFill>
                  <a:srgbClr val="FFFFFF"/>
                </a:solidFill>
                <a:latin typeface="MS Shell Dlg" pitchFamily="18" charset="0"/>
                <a:cs typeface="MS Shell Dlg" pitchFamily="18" charset="0"/>
              </a:rPr>
              <a:t>Prestige</a:t>
            </a:r>
            <a:r>
              <a:rPr lang="en-US" altLang="zh-CN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>
                <a:solidFill>
                  <a:srgbClr val="FFFFFF"/>
                </a:solidFill>
                <a:latin typeface="MS Shell Dlg" pitchFamily="18" charset="0"/>
                <a:cs typeface="MS Shell Dlg" pitchFamily="18" charset="0"/>
              </a:rPr>
              <a:t>Exterior</a:t>
            </a:r>
          </a:p>
        </p:txBody>
      </p:sp>
      <p:sp>
        <p:nvSpPr>
          <p:cNvPr id="1124" name="文本框 1123">
            <a:extLst>
              <a:ext uri="{FF2B5EF4-FFF2-40B4-BE49-F238E27FC236}">
                <a16:creationId xmlns:a16="http://schemas.microsoft.com/office/drawing/2014/main" xmlns="" id="{3B298A80-A74C-4EDD-9376-03D5A335128A}"/>
              </a:ext>
            </a:extLst>
          </p:cNvPr>
          <p:cNvSpPr txBox="1"/>
          <p:nvPr/>
        </p:nvSpPr>
        <p:spPr>
          <a:xfrm>
            <a:off x="266226" y="2413325"/>
            <a:ext cx="69659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zh-CN" altLang="en-US" sz="1400" dirty="0" smtClean="0">
                <a:latin typeface="Arial Narrow" panose="020B0606020202030204" pitchFamily="34" charset="0"/>
                <a:ea typeface="黑体" panose="02010609060101010101" pitchFamily="49" charset="-122"/>
              </a:rPr>
              <a:t>智能</a:t>
            </a:r>
            <a:r>
              <a:rPr lang="zh-CN" altLang="en-US" sz="1400" dirty="0">
                <a:latin typeface="Arial Narrow" panose="020B0606020202030204" pitchFamily="34" charset="0"/>
                <a:ea typeface="黑体" panose="02010609060101010101" pitchFamily="49" charset="-122"/>
              </a:rPr>
              <a:t>柔性生产物流管理系统，是海得针对复杂生产线推出的无人化智能物流控制解决方案。拥有</a:t>
            </a:r>
            <a:r>
              <a:rPr lang="en-US" altLang="zh-CN" sz="1400" dirty="0">
                <a:latin typeface="Arial Narrow" panose="020B0606020202030204" pitchFamily="34" charset="0"/>
                <a:ea typeface="黑体" panose="02010609060101010101" pitchFamily="49" charset="-122"/>
              </a:rPr>
              <a:t>100%</a:t>
            </a:r>
            <a:r>
              <a:rPr lang="zh-CN" altLang="en-US" sz="1400" dirty="0">
                <a:latin typeface="Arial Narrow" panose="020B0606020202030204" pitchFamily="34" charset="0"/>
                <a:ea typeface="黑体" panose="02010609060101010101" pitchFamily="49" charset="-122"/>
              </a:rPr>
              <a:t>自主知识产权。系统通过物料感测、路径规划、搬运控制、故障规避、动态平衡等智能算法，实现了产线的智能化和无人化的高效运行，协助企业实现了从制造到智造的升级。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xmlns="" id="{2A694D5B-EB80-4FBC-B982-BA59F08EBCBA}"/>
              </a:ext>
            </a:extLst>
          </p:cNvPr>
          <p:cNvSpPr txBox="1"/>
          <p:nvPr/>
        </p:nvSpPr>
        <p:spPr>
          <a:xfrm rot="5400000">
            <a:off x="6474897" y="926584"/>
            <a:ext cx="1438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</a:rPr>
              <a:t>H&amp;I SERVER</a:t>
            </a:r>
            <a:endParaRPr lang="zh-CN" altLang="en-US" dirty="0">
              <a:solidFill>
                <a:schemeClr val="bg1"/>
              </a:solidFill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xmlns="" id="{9C06E7FF-A583-4B4D-ACE3-BA3C5E7C3BF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0452"/>
            <a:ext cx="7772400" cy="2183806"/>
          </a:xfrm>
          <a:prstGeom prst="rect">
            <a:avLst/>
          </a:prstGeom>
        </p:spPr>
      </p:pic>
      <p:pic>
        <p:nvPicPr>
          <p:cNvPr id="51" name="图片 50">
            <a:extLst>
              <a:ext uri="{FF2B5EF4-FFF2-40B4-BE49-F238E27FC236}">
                <a16:creationId xmlns:a16="http://schemas.microsoft.com/office/drawing/2014/main" xmlns="" id="{8ED0CCC7-C3F0-48FD-8796-4BB7BF081C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9667" y="9436113"/>
            <a:ext cx="1152816" cy="241287"/>
          </a:xfrm>
          <a:prstGeom prst="rect">
            <a:avLst/>
          </a:prstGeom>
        </p:spPr>
      </p:pic>
      <p:pic>
        <p:nvPicPr>
          <p:cNvPr id="53" name="图片 52">
            <a:extLst>
              <a:ext uri="{FF2B5EF4-FFF2-40B4-BE49-F238E27FC236}">
                <a16:creationId xmlns:a16="http://schemas.microsoft.com/office/drawing/2014/main" xmlns="" id="{C2F24906-D5C9-4237-908F-36721AA81BA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81400" y="9515474"/>
            <a:ext cx="762000" cy="361950"/>
          </a:xfrm>
          <a:prstGeom prst="rect">
            <a:avLst/>
          </a:prstGeom>
        </p:spPr>
      </p:pic>
      <p:pic>
        <p:nvPicPr>
          <p:cNvPr id="54" name="图片 53">
            <a:extLst>
              <a:ext uri="{FF2B5EF4-FFF2-40B4-BE49-F238E27FC236}">
                <a16:creationId xmlns:a16="http://schemas.microsoft.com/office/drawing/2014/main" xmlns="" id="{9BCE4A36-1C47-4934-875B-C0AD656F74F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19600" y="9510932"/>
            <a:ext cx="800100" cy="342900"/>
          </a:xfrm>
          <a:prstGeom prst="rect">
            <a:avLst/>
          </a:prstGeom>
        </p:spPr>
      </p:pic>
      <p:pic>
        <p:nvPicPr>
          <p:cNvPr id="55" name="图片 54">
            <a:extLst>
              <a:ext uri="{FF2B5EF4-FFF2-40B4-BE49-F238E27FC236}">
                <a16:creationId xmlns:a16="http://schemas.microsoft.com/office/drawing/2014/main" xmlns="" id="{4A3635A4-0553-4A53-A995-506FA36B701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57800" y="9477374"/>
            <a:ext cx="742950" cy="400050"/>
          </a:xfrm>
          <a:prstGeom prst="rect">
            <a:avLst/>
          </a:prstGeom>
        </p:spPr>
      </p:pic>
      <p:pic>
        <p:nvPicPr>
          <p:cNvPr id="56" name="图片 55">
            <a:extLst>
              <a:ext uri="{FF2B5EF4-FFF2-40B4-BE49-F238E27FC236}">
                <a16:creationId xmlns:a16="http://schemas.microsoft.com/office/drawing/2014/main" xmlns="" id="{30ECF1BD-8FA9-4675-84E5-02B02825969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19800" y="9472860"/>
            <a:ext cx="819150" cy="323850"/>
          </a:xfrm>
          <a:prstGeom prst="rect">
            <a:avLst/>
          </a:prstGeom>
        </p:spPr>
      </p:pic>
      <p:pic>
        <p:nvPicPr>
          <p:cNvPr id="57" name="图片 56">
            <a:extLst>
              <a:ext uri="{FF2B5EF4-FFF2-40B4-BE49-F238E27FC236}">
                <a16:creationId xmlns:a16="http://schemas.microsoft.com/office/drawing/2014/main" xmlns="" id="{604C64EE-BBFB-41CA-ADF5-32CFB78AE23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43725" y="9467849"/>
            <a:ext cx="523875" cy="409575"/>
          </a:xfrm>
          <a:prstGeom prst="rect">
            <a:avLst/>
          </a:prstGeom>
        </p:spPr>
      </p:pic>
      <p:sp>
        <p:nvSpPr>
          <p:cNvPr id="62" name="文本框 61">
            <a:extLst>
              <a:ext uri="{FF2B5EF4-FFF2-40B4-BE49-F238E27FC236}">
                <a16:creationId xmlns:a16="http://schemas.microsoft.com/office/drawing/2014/main" xmlns="" id="{38761F63-4141-41DA-8C5F-B5B93758BADD}"/>
              </a:ext>
            </a:extLst>
          </p:cNvPr>
          <p:cNvSpPr txBox="1"/>
          <p:nvPr/>
        </p:nvSpPr>
        <p:spPr>
          <a:xfrm>
            <a:off x="762000" y="620994"/>
            <a:ext cx="3962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1600" dirty="0" smtClean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智能</a:t>
            </a:r>
            <a:r>
              <a:rPr lang="zh-CN" altLang="en-US" sz="16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柔性生产物流管理系统</a:t>
            </a: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xmlns="" id="{2FE8235C-1E1B-4F19-A256-7F76AA527BEF}"/>
              </a:ext>
            </a:extLst>
          </p:cNvPr>
          <p:cNvSpPr/>
          <p:nvPr/>
        </p:nvSpPr>
        <p:spPr>
          <a:xfrm>
            <a:off x="281874" y="3398402"/>
            <a:ext cx="10778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400" b="1" dirty="0">
                <a:latin typeface="微软雅黑" pitchFamily="34" charset="-122"/>
                <a:ea typeface="微软雅黑" pitchFamily="34" charset="-122"/>
              </a:rPr>
              <a:t>系统智能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xmlns="" id="{15E20D12-2402-469F-9F5F-0D55C32A6895}"/>
              </a:ext>
            </a:extLst>
          </p:cNvPr>
          <p:cNvSpPr txBox="1"/>
          <p:nvPr/>
        </p:nvSpPr>
        <p:spPr>
          <a:xfrm>
            <a:off x="303696" y="3667726"/>
            <a:ext cx="7077878" cy="983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ts val="1800"/>
              </a:lnSpc>
              <a:buFont typeface="Wingdings" panose="05000000000000000000" pitchFamily="2" charset="2"/>
              <a:buChar char="l"/>
            </a:pPr>
            <a:r>
              <a:rPr lang="zh-CN" altLang="en-US" sz="1200" dirty="0">
                <a:latin typeface="Arial Narrow" panose="020B0606020202030204" pitchFamily="34" charset="0"/>
                <a:ea typeface="黑体" panose="02010609060101010101" pitchFamily="49" charset="-122"/>
              </a:rPr>
              <a:t>系统智能决策：自动排产，自动规划物料最优流转路径</a:t>
            </a:r>
            <a:endParaRPr lang="en-US" altLang="zh-CN" sz="1200" dirty="0">
              <a:latin typeface="Arial Narrow" panose="020B0606020202030204" pitchFamily="34" charset="0"/>
              <a:ea typeface="黑体" panose="02010609060101010101" pitchFamily="49" charset="-122"/>
            </a:endParaRPr>
          </a:p>
          <a:p>
            <a:pPr marL="171450" indent="-171450">
              <a:lnSpc>
                <a:spcPts val="1800"/>
              </a:lnSpc>
              <a:buFont typeface="Wingdings" panose="05000000000000000000" pitchFamily="2" charset="2"/>
              <a:buChar char="l"/>
            </a:pPr>
            <a:r>
              <a:rPr lang="zh-CN" altLang="en-US" sz="1200" dirty="0">
                <a:latin typeface="Arial Narrow" panose="020B0606020202030204" pitchFamily="34" charset="0"/>
                <a:ea typeface="黑体" panose="02010609060101010101" pitchFamily="49" charset="-122"/>
              </a:rPr>
              <a:t>生产智能优化：自适应产量分析、生产平衡智能调度</a:t>
            </a:r>
            <a:endParaRPr lang="en-US" altLang="zh-CN" sz="1200" dirty="0">
              <a:latin typeface="Arial Narrow" panose="020B0606020202030204" pitchFamily="34" charset="0"/>
              <a:ea typeface="黑体" panose="02010609060101010101" pitchFamily="49" charset="-122"/>
            </a:endParaRPr>
          </a:p>
          <a:p>
            <a:pPr marL="171450" indent="-171450">
              <a:lnSpc>
                <a:spcPts val="1800"/>
              </a:lnSpc>
              <a:buFont typeface="Wingdings" panose="05000000000000000000" pitchFamily="2" charset="2"/>
              <a:buChar char="l"/>
            </a:pPr>
            <a:r>
              <a:rPr lang="zh-CN" altLang="en-US" sz="1200" dirty="0">
                <a:latin typeface="Arial Narrow" panose="020B0606020202030204" pitchFamily="34" charset="0"/>
                <a:ea typeface="黑体" panose="02010609060101010101" pitchFamily="49" charset="-122"/>
              </a:rPr>
              <a:t>故障智能适应：故障设备自动侦测、自动下线隔离、路径自动规避、上线自动恢复</a:t>
            </a:r>
            <a:endParaRPr lang="en-US" altLang="zh-CN" sz="1200" dirty="0">
              <a:latin typeface="Arial Narrow" panose="020B0606020202030204" pitchFamily="34" charset="0"/>
              <a:ea typeface="黑体" panose="02010609060101010101" pitchFamily="49" charset="-122"/>
            </a:endParaRPr>
          </a:p>
          <a:p>
            <a:pPr marL="171450" indent="-171450">
              <a:lnSpc>
                <a:spcPts val="1800"/>
              </a:lnSpc>
              <a:buFont typeface="Wingdings" panose="05000000000000000000" pitchFamily="2" charset="2"/>
              <a:buChar char="l"/>
            </a:pPr>
            <a:r>
              <a:rPr lang="zh-CN" altLang="en-US" sz="1200" dirty="0">
                <a:latin typeface="Arial Narrow" panose="020B0606020202030204" pitchFamily="34" charset="0"/>
                <a:ea typeface="黑体" panose="02010609060101010101" pitchFamily="49" charset="-122"/>
              </a:rPr>
              <a:t>人机智能交互：自动产能调度和人工干预排程动态切换，动态满足各种产出需求</a:t>
            </a:r>
            <a:endParaRPr lang="en-US" altLang="zh-CN" sz="1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xmlns="" id="{39F01DAE-D42F-448B-98F6-5D47B709B869}"/>
              </a:ext>
            </a:extLst>
          </p:cNvPr>
          <p:cNvSpPr/>
          <p:nvPr/>
        </p:nvSpPr>
        <p:spPr>
          <a:xfrm>
            <a:off x="251748" y="4798073"/>
            <a:ext cx="10778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400" b="1" dirty="0">
                <a:latin typeface="微软雅黑" pitchFamily="34" charset="-122"/>
                <a:ea typeface="微软雅黑" pitchFamily="34" charset="-122"/>
              </a:rPr>
              <a:t>实现机制</a:t>
            </a: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xmlns="" id="{239EE70F-2B31-4C79-901B-2F23A92CBFBF}"/>
              </a:ext>
            </a:extLst>
          </p:cNvPr>
          <p:cNvSpPr/>
          <p:nvPr/>
        </p:nvSpPr>
        <p:spPr>
          <a:xfrm>
            <a:off x="303696" y="6497022"/>
            <a:ext cx="10778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400" b="1" dirty="0">
                <a:latin typeface="微软雅黑" pitchFamily="34" charset="-122"/>
                <a:ea typeface="微软雅黑" pitchFamily="34" charset="-122"/>
              </a:rPr>
              <a:t>系统价值</a:t>
            </a: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xmlns="" id="{6AC0D011-9926-4715-BB72-708F083B38BD}"/>
              </a:ext>
            </a:extLst>
          </p:cNvPr>
          <p:cNvSpPr txBox="1"/>
          <p:nvPr/>
        </p:nvSpPr>
        <p:spPr>
          <a:xfrm>
            <a:off x="281874" y="6755457"/>
            <a:ext cx="707787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ts val="1800"/>
              </a:lnSpc>
              <a:buFont typeface="Wingdings" panose="05000000000000000000" pitchFamily="2" charset="2"/>
              <a:buChar char="l"/>
            </a:pPr>
            <a:r>
              <a:rPr lang="zh-CN" altLang="en-US" sz="1200" dirty="0">
                <a:latin typeface="黑体" panose="02010609060101010101" pitchFamily="49" charset="-122"/>
                <a:ea typeface="黑体" panose="02010609060101010101" pitchFamily="49" charset="-122"/>
              </a:rPr>
              <a:t>机器代人，减少人工</a:t>
            </a:r>
            <a:endParaRPr lang="en-US" altLang="zh-CN" sz="12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171450" indent="-171450">
              <a:lnSpc>
                <a:spcPts val="1800"/>
              </a:lnSpc>
              <a:buFont typeface="Wingdings" panose="05000000000000000000" pitchFamily="2" charset="2"/>
              <a:buChar char="l"/>
            </a:pPr>
            <a:r>
              <a:rPr lang="zh-CN" altLang="en-US" sz="1200" dirty="0">
                <a:latin typeface="黑体" panose="02010609060101010101" pitchFamily="49" charset="-122"/>
                <a:ea typeface="黑体" panose="02010609060101010101" pitchFamily="49" charset="-122"/>
              </a:rPr>
              <a:t>提高生产线利用率</a:t>
            </a:r>
            <a:endParaRPr lang="en-US" altLang="zh-CN" sz="12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171450" indent="-171450">
              <a:lnSpc>
                <a:spcPts val="1800"/>
              </a:lnSpc>
              <a:buFont typeface="Wingdings" panose="05000000000000000000" pitchFamily="2" charset="2"/>
              <a:buChar char="l"/>
            </a:pPr>
            <a:r>
              <a:rPr lang="zh-CN" altLang="en-US" sz="1200" dirty="0">
                <a:latin typeface="黑体" panose="02010609060101010101" pitchFamily="49" charset="-122"/>
                <a:ea typeface="黑体" panose="02010609060101010101" pitchFamily="49" charset="-122"/>
              </a:rPr>
              <a:t>生产数据全过程追溯</a:t>
            </a:r>
          </a:p>
          <a:p>
            <a:pPr marL="171450" indent="-171450">
              <a:lnSpc>
                <a:spcPts val="1800"/>
              </a:lnSpc>
              <a:buFont typeface="Wingdings" panose="05000000000000000000" pitchFamily="2" charset="2"/>
              <a:buChar char="l"/>
            </a:pPr>
            <a:r>
              <a:rPr lang="zh-CN" altLang="en-US" sz="1200" dirty="0">
                <a:latin typeface="黑体" panose="02010609060101010101" pitchFamily="49" charset="-122"/>
                <a:ea typeface="黑体" panose="02010609060101010101" pitchFamily="49" charset="-122"/>
              </a:rPr>
              <a:t>可视化的生产操作系统</a:t>
            </a:r>
            <a:endParaRPr lang="en-US" altLang="zh-CN" sz="12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171450" indent="-171450">
              <a:lnSpc>
                <a:spcPts val="1800"/>
              </a:lnSpc>
              <a:buFont typeface="Wingdings" panose="05000000000000000000" pitchFamily="2" charset="2"/>
              <a:buChar char="l"/>
            </a:pPr>
            <a:r>
              <a:rPr lang="zh-CN" altLang="en-US" sz="1200" dirty="0">
                <a:latin typeface="黑体" panose="02010609060101010101" pitchFamily="49" charset="-122"/>
                <a:ea typeface="黑体" panose="02010609060101010101" pitchFamily="49" charset="-122"/>
              </a:rPr>
              <a:t>降低生产调度人员和难度</a:t>
            </a:r>
            <a:endParaRPr lang="en-US" altLang="zh-CN" sz="1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xmlns="" id="{B095D718-4B95-4941-B6A2-1DA04E699FA6}"/>
              </a:ext>
            </a:extLst>
          </p:cNvPr>
          <p:cNvSpPr/>
          <p:nvPr/>
        </p:nvSpPr>
        <p:spPr>
          <a:xfrm>
            <a:off x="288948" y="8127486"/>
            <a:ext cx="10778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400" b="1" dirty="0">
                <a:latin typeface="微软雅黑" pitchFamily="34" charset="-122"/>
                <a:ea typeface="微软雅黑" pitchFamily="34" charset="-122"/>
              </a:rPr>
              <a:t>应用场景</a:t>
            </a:r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xmlns="" id="{05DFE87B-67F0-4F1E-AC04-4825D4B23BEA}"/>
              </a:ext>
            </a:extLst>
          </p:cNvPr>
          <p:cNvSpPr txBox="1"/>
          <p:nvPr/>
        </p:nvSpPr>
        <p:spPr>
          <a:xfrm>
            <a:off x="274785" y="8397458"/>
            <a:ext cx="2239815" cy="753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ts val="1800"/>
              </a:lnSpc>
              <a:buFont typeface="Wingdings" panose="05000000000000000000" pitchFamily="2" charset="2"/>
              <a:buChar char="l"/>
            </a:pPr>
            <a:r>
              <a:rPr lang="zh-CN" altLang="en-US" sz="1200" dirty="0">
                <a:latin typeface="Arial Narrow" panose="020B0606020202030204" pitchFamily="34" charset="0"/>
                <a:ea typeface="黑体" panose="02010609060101010101" pitchFamily="49" charset="-122"/>
              </a:rPr>
              <a:t>无人车间</a:t>
            </a:r>
            <a:endParaRPr lang="en-US" altLang="zh-CN" sz="1200" dirty="0">
              <a:latin typeface="Arial Narrow" panose="020B0606020202030204" pitchFamily="34" charset="0"/>
              <a:ea typeface="黑体" panose="02010609060101010101" pitchFamily="49" charset="-122"/>
            </a:endParaRPr>
          </a:p>
          <a:p>
            <a:pPr marL="171450" indent="-171450">
              <a:lnSpc>
                <a:spcPts val="1800"/>
              </a:lnSpc>
              <a:buFont typeface="Wingdings" panose="05000000000000000000" pitchFamily="2" charset="2"/>
              <a:buChar char="l"/>
            </a:pPr>
            <a:r>
              <a:rPr lang="zh-CN" altLang="en-US" sz="1200" dirty="0">
                <a:latin typeface="Arial Narrow" panose="020B0606020202030204" pitchFamily="34" charset="0"/>
                <a:ea typeface="黑体" panose="02010609060101010101" pitchFamily="49" charset="-122"/>
              </a:rPr>
              <a:t>柔性生产线</a:t>
            </a:r>
            <a:endParaRPr lang="en-US" altLang="zh-CN" sz="1200" dirty="0">
              <a:latin typeface="Arial Narrow" panose="020B0606020202030204" pitchFamily="34" charset="0"/>
              <a:ea typeface="黑体" panose="02010609060101010101" pitchFamily="49" charset="-122"/>
            </a:endParaRPr>
          </a:p>
          <a:p>
            <a:pPr marL="171450" indent="-171450">
              <a:lnSpc>
                <a:spcPts val="1800"/>
              </a:lnSpc>
              <a:buFont typeface="Wingdings" panose="05000000000000000000" pitchFamily="2" charset="2"/>
              <a:buChar char="l"/>
            </a:pPr>
            <a:r>
              <a:rPr lang="zh-CN" altLang="en-US" sz="1200" dirty="0">
                <a:latin typeface="Arial Narrow" panose="020B0606020202030204" pitchFamily="34" charset="0"/>
                <a:ea typeface="黑体" panose="02010609060101010101" pitchFamily="49" charset="-122"/>
              </a:rPr>
              <a:t>混合生产线</a:t>
            </a:r>
            <a:endParaRPr lang="en-US" altLang="zh-CN" sz="1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xmlns="" id="{89295F2B-CBE9-43F6-B0A3-0A62C9A1F48D}"/>
              </a:ext>
            </a:extLst>
          </p:cNvPr>
          <p:cNvSpPr txBox="1"/>
          <p:nvPr/>
        </p:nvSpPr>
        <p:spPr>
          <a:xfrm>
            <a:off x="275312" y="5059167"/>
            <a:ext cx="3162774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zh-CN" altLang="en-US" sz="1200" dirty="0">
                <a:latin typeface="Arial Narrow" panose="020B0606020202030204" pitchFamily="34" charset="0"/>
                <a:ea typeface="黑体" panose="02010609060101010101" pitchFamily="49" charset="-122"/>
              </a:rPr>
              <a:t>基于行业工艺流程建立的模型及核心算法</a:t>
            </a:r>
            <a:endParaRPr lang="en-US" altLang="zh-CN" sz="1200" dirty="0">
              <a:latin typeface="Arial Narrow" panose="020B0606020202030204" pitchFamily="34" charset="0"/>
              <a:ea typeface="黑体" panose="02010609060101010101" pitchFamily="49" charset="-122"/>
            </a:endParaRPr>
          </a:p>
          <a:p>
            <a:pPr marL="171450" indent="-171450">
              <a:lnSpc>
                <a:spcPts val="1800"/>
              </a:lnSpc>
              <a:buFont typeface="Wingdings" panose="05000000000000000000" pitchFamily="2" charset="2"/>
              <a:buChar char="l"/>
            </a:pPr>
            <a:r>
              <a:rPr lang="zh-CN" altLang="en-US" sz="1200" dirty="0">
                <a:latin typeface="Arial Narrow" panose="020B0606020202030204" pitchFamily="34" charset="0"/>
                <a:ea typeface="黑体" panose="02010609060101010101" pitchFamily="49" charset="-122"/>
              </a:rPr>
              <a:t>个性批次满足算法</a:t>
            </a:r>
            <a:endParaRPr lang="en-US" altLang="zh-CN" sz="1200" dirty="0">
              <a:latin typeface="Arial Narrow" panose="020B0606020202030204" pitchFamily="34" charset="0"/>
              <a:ea typeface="黑体" panose="02010609060101010101" pitchFamily="49" charset="-122"/>
            </a:endParaRPr>
          </a:p>
          <a:p>
            <a:pPr marL="171450" indent="-171450">
              <a:lnSpc>
                <a:spcPts val="1800"/>
              </a:lnSpc>
              <a:buFont typeface="Wingdings" panose="05000000000000000000" pitchFamily="2" charset="2"/>
              <a:buChar char="l"/>
            </a:pPr>
            <a:r>
              <a:rPr lang="zh-CN" altLang="en-US" sz="1200" dirty="0">
                <a:latin typeface="Arial Narrow" panose="020B0606020202030204" pitchFamily="34" charset="0"/>
                <a:ea typeface="黑体" panose="02010609060101010101" pitchFamily="49" charset="-122"/>
              </a:rPr>
              <a:t>生产调度理论与算法</a:t>
            </a:r>
            <a:endParaRPr lang="en-US" altLang="zh-CN" sz="1200" dirty="0">
              <a:latin typeface="Arial Narrow" panose="020B0606020202030204" pitchFamily="34" charset="0"/>
              <a:ea typeface="黑体" panose="02010609060101010101" pitchFamily="49" charset="-122"/>
            </a:endParaRPr>
          </a:p>
          <a:p>
            <a:pPr marL="171450" indent="-171450">
              <a:lnSpc>
                <a:spcPts val="1800"/>
              </a:lnSpc>
              <a:buFont typeface="Wingdings" panose="05000000000000000000" pitchFamily="2" charset="2"/>
              <a:buChar char="l"/>
            </a:pPr>
            <a:r>
              <a:rPr lang="zh-CN" altLang="en-US" sz="1200" dirty="0">
                <a:latin typeface="Arial Narrow" panose="020B0606020202030204" pitchFamily="34" charset="0"/>
                <a:ea typeface="黑体" panose="02010609060101010101" pitchFamily="49" charset="-122"/>
              </a:rPr>
              <a:t>生产过程全数据分析模型</a:t>
            </a:r>
            <a:endParaRPr lang="en-US" altLang="zh-CN" sz="1200" dirty="0">
              <a:latin typeface="Arial Narrow" panose="020B0606020202030204" pitchFamily="34" charset="0"/>
              <a:ea typeface="黑体" panose="02010609060101010101" pitchFamily="49" charset="-122"/>
            </a:endParaRPr>
          </a:p>
          <a:p>
            <a:pPr marL="171450" indent="-171450">
              <a:lnSpc>
                <a:spcPts val="1800"/>
              </a:lnSpc>
              <a:buFont typeface="Wingdings" panose="05000000000000000000" pitchFamily="2" charset="2"/>
              <a:buChar char="l"/>
            </a:pPr>
            <a:r>
              <a:rPr lang="zh-CN" altLang="en-US" sz="1200" dirty="0">
                <a:latin typeface="Arial Narrow" panose="020B0606020202030204" pitchFamily="34" charset="0"/>
                <a:ea typeface="黑体" panose="02010609060101010101" pitchFamily="49" charset="-122"/>
              </a:rPr>
              <a:t>物料最优路径规划</a:t>
            </a:r>
            <a:endParaRPr lang="zh-CN" altLang="en-US" sz="105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xmlns="" id="{32CFB300-11C6-4CF2-AE55-501BACE64918}"/>
              </a:ext>
            </a:extLst>
          </p:cNvPr>
          <p:cNvSpPr txBox="1"/>
          <p:nvPr/>
        </p:nvSpPr>
        <p:spPr>
          <a:xfrm>
            <a:off x="330136" y="158576"/>
            <a:ext cx="2309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bg1"/>
                </a:solidFill>
                <a:latin typeface="汉仪综艺体简" panose="02010609000101010101" pitchFamily="49" charset="-122"/>
                <a:ea typeface="汉仪综艺体简" panose="02010609000101010101" pitchFamily="49" charset="-122"/>
              </a:defRPr>
            </a:lvl1pPr>
          </a:lstStyle>
          <a:p>
            <a:r>
              <a:rPr lang="zh-CN" altLang="en-US" sz="2800" b="1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智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系统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2800" b="1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慧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生产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xmlns="" id="{B5596009-AB62-47E8-A973-3A3E16E84375}"/>
              </a:ext>
            </a:extLst>
          </p:cNvPr>
          <p:cNvSpPr txBox="1"/>
          <p:nvPr/>
        </p:nvSpPr>
        <p:spPr>
          <a:xfrm>
            <a:off x="298131" y="9601200"/>
            <a:ext cx="2978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00" dirty="0">
                <a:latin typeface="黑体" panose="02010609060101010101" pitchFamily="49" charset="-122"/>
                <a:ea typeface="黑体" panose="02010609060101010101" pitchFamily="49" charset="-122"/>
              </a:rPr>
              <a:t>电话：</a:t>
            </a:r>
            <a:r>
              <a:rPr lang="en-US" altLang="zh-CN" sz="900" dirty="0">
                <a:latin typeface="黑体" panose="02010609060101010101" pitchFamily="49" charset="-122"/>
                <a:ea typeface="黑体" panose="02010609060101010101" pitchFamily="49" charset="-122"/>
              </a:rPr>
              <a:t>021-6057</a:t>
            </a:r>
            <a:r>
              <a:rPr lang="zh-CN" altLang="en-US" sz="900" dirty="0">
                <a:latin typeface="黑体" panose="02010609060101010101" pitchFamily="49" charset="-122"/>
                <a:ea typeface="黑体" panose="02010609060101010101" pitchFamily="49" charset="-122"/>
              </a:rPr>
              <a:t>上海</a:t>
            </a:r>
            <a:r>
              <a:rPr lang="en-US" altLang="zh-CN" sz="900" dirty="0">
                <a:latin typeface="黑体" panose="02010609060101010101" pitchFamily="49" charset="-122"/>
                <a:ea typeface="黑体" panose="02010609060101010101" pitchFamily="49" charset="-122"/>
              </a:rPr>
              <a:t>2333</a:t>
            </a:r>
            <a:endParaRPr lang="zh-CN" altLang="en-US" sz="9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900" dirty="0">
                <a:latin typeface="黑体" panose="02010609060101010101" pitchFamily="49" charset="-122"/>
                <a:ea typeface="黑体" panose="02010609060101010101" pitchFamily="49" charset="-122"/>
              </a:rPr>
              <a:t>地址：市闵行区新骏环路</a:t>
            </a:r>
            <a:r>
              <a:rPr lang="en-US" altLang="zh-CN" sz="900" dirty="0">
                <a:latin typeface="黑体" panose="02010609060101010101" pitchFamily="49" charset="-122"/>
                <a:ea typeface="黑体" panose="02010609060101010101" pitchFamily="49" charset="-122"/>
              </a:rPr>
              <a:t>777</a:t>
            </a:r>
            <a:r>
              <a:rPr lang="zh-CN" altLang="en-US" sz="900" dirty="0">
                <a:latin typeface="黑体" panose="02010609060101010101" pitchFamily="49" charset="-122"/>
                <a:ea typeface="黑体" panose="02010609060101010101" pitchFamily="49" charset="-122"/>
              </a:rPr>
              <a:t>号（</a:t>
            </a:r>
            <a:r>
              <a:rPr lang="en-US" altLang="zh-CN" sz="900" dirty="0">
                <a:latin typeface="黑体" panose="02010609060101010101" pitchFamily="49" charset="-122"/>
                <a:ea typeface="黑体" panose="02010609060101010101" pitchFamily="49" charset="-122"/>
              </a:rPr>
              <a:t>201114</a:t>
            </a:r>
            <a:r>
              <a:rPr lang="zh-CN" altLang="en-US" sz="900" dirty="0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endParaRPr lang="en-US" altLang="zh-CN" sz="9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25" name="图片 24">
            <a:extLst>
              <a:ext uri="{FF2B5EF4-FFF2-40B4-BE49-F238E27FC236}">
                <a16:creationId xmlns:a16="http://schemas.microsoft.com/office/drawing/2014/main" xmlns="" id="{E5755C2A-0908-4842-BC85-E763081EF6C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19196" y="4794835"/>
            <a:ext cx="3546220" cy="1983660"/>
          </a:xfrm>
          <a:prstGeom prst="rect">
            <a:avLst/>
          </a:prstGeom>
        </p:spPr>
      </p:pic>
      <p:pic>
        <p:nvPicPr>
          <p:cNvPr id="27" name="图片 26">
            <a:extLst>
              <a:ext uri="{FF2B5EF4-FFF2-40B4-BE49-F238E27FC236}">
                <a16:creationId xmlns:a16="http://schemas.microsoft.com/office/drawing/2014/main" xmlns="" id="{CBF62F39-5A1B-45C4-8204-7573FC40E8C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87295" y="6899623"/>
            <a:ext cx="4599355" cy="2139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08367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C8E6C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1539</TotalTime>
  <Words>241</Words>
  <Application>Microsoft Office PowerPoint</Application>
  <PresentationFormat>自定义</PresentationFormat>
  <Paragraphs>28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Theme</vt:lpstr>
      <vt:lpstr>幻灯片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Vanscizze</dc:creator>
  <cp:lastModifiedBy>Administrator</cp:lastModifiedBy>
  <cp:revision>195</cp:revision>
  <dcterms:created xsi:type="dcterms:W3CDTF">2006-08-16T00:00:00Z</dcterms:created>
  <dcterms:modified xsi:type="dcterms:W3CDTF">2019-04-23T08:56:05Z</dcterms:modified>
</cp:coreProperties>
</file>